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6"/>
  </p:notesMasterIdLst>
  <p:sldIdLst>
    <p:sldId id="260" r:id="rId2"/>
    <p:sldId id="258" r:id="rId3"/>
    <p:sldId id="257" r:id="rId4"/>
    <p:sldId id="259" r:id="rId5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A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1836" y="7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BE961-B9EF-4EB6-B855-EEFF23BA9EE4}" type="datetimeFigureOut">
              <a:rPr lang="de-DE" smtClean="0"/>
              <a:t>11.07.2025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AD35F-6F4E-4CC9-8889-A4CC4E5A9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753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8640000" cy="4616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Textformat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52000" y="991761"/>
            <a:ext cx="8640000" cy="3391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52000" y="714762"/>
            <a:ext cx="8640000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800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dirty="0" smtClean="0"/>
              <a:t>Textformat bearbeiten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9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39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8640000" cy="4616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Textformat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52000" y="1359903"/>
            <a:ext cx="4248000" cy="302305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3" hasCustomPrompt="1"/>
          </p:nvPr>
        </p:nvSpPr>
        <p:spPr>
          <a:xfrm>
            <a:off x="4644000" y="1359903"/>
            <a:ext cx="4248000" cy="302305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9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52000" y="990571"/>
            <a:ext cx="4248000" cy="369332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 b="1"/>
            </a:lvl1pPr>
          </a:lstStyle>
          <a:p>
            <a:pPr lvl="0"/>
            <a:r>
              <a:rPr lang="de-DE" dirty="0" smtClean="0"/>
              <a:t>Textformat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644008" y="990571"/>
            <a:ext cx="4248000" cy="369332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 b="1"/>
            </a:lvl1pPr>
          </a:lstStyle>
          <a:p>
            <a:pPr lvl="0"/>
            <a:r>
              <a:rPr lang="de-DE" dirty="0" smtClean="0"/>
              <a:t>Textformat bearbeiten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4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478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8640000" cy="4616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Textformat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52000" y="990571"/>
            <a:ext cx="4248000" cy="339238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3" hasCustomPrompt="1"/>
          </p:nvPr>
        </p:nvSpPr>
        <p:spPr>
          <a:xfrm>
            <a:off x="4644000" y="990571"/>
            <a:ext cx="4248000" cy="33923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9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906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felder unter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8640000" cy="4616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Textformat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52000" y="991761"/>
            <a:ext cx="8640000" cy="162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52000" y="714762"/>
            <a:ext cx="8640000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800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dirty="0" smtClean="0"/>
              <a:t>Textformat bearbeiten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3" hasCustomPrompt="1"/>
          </p:nvPr>
        </p:nvSpPr>
        <p:spPr>
          <a:xfrm>
            <a:off x="252000" y="2715766"/>
            <a:ext cx="8640000" cy="166719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0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362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578" y="4307295"/>
            <a:ext cx="1105762" cy="834321"/>
          </a:xfrm>
          <a:prstGeom prst="rect">
            <a:avLst/>
          </a:prstGeom>
        </p:spPr>
      </p:pic>
      <p:sp>
        <p:nvSpPr>
          <p:cNvPr id="7" name="Titelplatzhalter 1"/>
          <p:cNvSpPr>
            <a:spLocks noGrp="1"/>
          </p:cNvSpPr>
          <p:nvPr>
            <p:ph type="title"/>
          </p:nvPr>
        </p:nvSpPr>
        <p:spPr bwMode="auto">
          <a:xfrm>
            <a:off x="252000" y="252000"/>
            <a:ext cx="864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 smtClean="0"/>
              <a:t>Mastertitelformat durch Klicken bearbeiten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52000" y="995941"/>
            <a:ext cx="8640000" cy="3390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Textformat bearbeiten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Zweite Ebene</a:t>
            </a:r>
          </a:p>
          <a:p>
            <a:pPr marL="809625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Dritte Ebene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 pitchFamily="18" charset="2"/>
              <a:buChar char="-"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Vierte Ebene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 pitchFamily="18" charset="2"/>
              <a:buChar char="-"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Fünfte Ebene</a:t>
            </a:r>
          </a:p>
          <a:p>
            <a:pPr marL="2514600" marR="0" lvl="5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 pitchFamily="18" charset="2"/>
              <a:buChar char="-"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Sechste Ebene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7" name="Line 8"/>
          <p:cNvSpPr>
            <a:spLocks noChangeShapeType="1"/>
          </p:cNvSpPr>
          <p:nvPr/>
        </p:nvSpPr>
        <p:spPr bwMode="auto">
          <a:xfrm>
            <a:off x="252000" y="4863704"/>
            <a:ext cx="7344164" cy="0"/>
          </a:xfrm>
          <a:prstGeom prst="line">
            <a:avLst/>
          </a:prstGeom>
          <a:noFill/>
          <a:ln w="32385">
            <a:solidFill>
              <a:srgbClr val="EF7A3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2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Symbol" pitchFamily="18" charset="2"/>
        <a:buChar char="-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Symbol" pitchFamily="18" charset="2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Symbol" pitchFamily="18" charset="2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85"/>
          <a:stretch/>
        </p:blipFill>
        <p:spPr>
          <a:xfrm rot="10800000">
            <a:off x="-277427" y="4117352"/>
            <a:ext cx="8458900" cy="1026148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85"/>
          <a:stretch/>
        </p:blipFill>
        <p:spPr>
          <a:xfrm>
            <a:off x="-473899" y="-29029"/>
            <a:ext cx="9879155" cy="10261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1203" y="1748630"/>
            <a:ext cx="6981964" cy="492443"/>
          </a:xfrm>
        </p:spPr>
        <p:txBody>
          <a:bodyPr/>
          <a:lstStyle/>
          <a:p>
            <a:r>
              <a:rPr lang="de-DE" sz="3200" b="1" dirty="0" smtClean="0">
                <a:solidFill>
                  <a:srgbClr val="EF7A31"/>
                </a:solidFill>
              </a:rPr>
              <a:t>Title:</a:t>
            </a:r>
            <a:endParaRPr lang="en-GB" sz="2000" b="1" dirty="0">
              <a:solidFill>
                <a:srgbClr val="EF7A31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DCDEEE8-3B55-4518-8B2A-6D53AA778E82}" type="slidenum">
              <a:rPr lang="de-DE" smtClean="0"/>
              <a:pPr/>
              <a:t>1</a:t>
            </a:fld>
            <a:r>
              <a:rPr lang="de-DE" smtClean="0"/>
              <a:t> 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EWOG Symposium Berlin, September 18. - 20.2025 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06" y="0"/>
            <a:ext cx="2260795" cy="1355245"/>
          </a:xfrm>
          <a:prstGeom prst="rect">
            <a:avLst/>
          </a:prstGeom>
        </p:spPr>
      </p:pic>
      <p:sp>
        <p:nvSpPr>
          <p:cNvPr id="15" name="Textplatzhalter 7"/>
          <p:cNvSpPr>
            <a:spLocks noGrp="1"/>
          </p:cNvSpPr>
          <p:nvPr>
            <p:ph type="body" sz="quarter" idx="4294967295"/>
          </p:nvPr>
        </p:nvSpPr>
        <p:spPr>
          <a:xfrm>
            <a:off x="508406" y="2332628"/>
            <a:ext cx="7928950" cy="449214"/>
          </a:xfrm>
          <a:prstGeom prst="rect">
            <a:avLst/>
          </a:prstGeom>
        </p:spPr>
        <p:txBody>
          <a:bodyPr/>
          <a:lstStyle/>
          <a:p>
            <a:r>
              <a:rPr lang="de-DE" dirty="0" err="1" smtClean="0">
                <a:solidFill>
                  <a:schemeClr val="tx1"/>
                </a:solidFill>
              </a:rPr>
              <a:t>Author‘s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name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45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2000" y="100748"/>
            <a:ext cx="8640000" cy="492443"/>
          </a:xfrm>
        </p:spPr>
        <p:txBody>
          <a:bodyPr/>
          <a:lstStyle/>
          <a:p>
            <a:r>
              <a:rPr lang="en-GB" sz="3200" b="1" dirty="0">
                <a:solidFill>
                  <a:srgbClr val="EF7A31"/>
                </a:solidFill>
                <a:sym typeface="Arial"/>
              </a:rPr>
              <a:t>Disclosure of Potential Conflicts of Interest 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252000" y="618511"/>
            <a:ext cx="8640000" cy="276999"/>
          </a:xfrm>
        </p:spPr>
        <p:txBody>
          <a:bodyPr/>
          <a:lstStyle/>
          <a:p>
            <a:r>
              <a:rPr lang="de-DE" dirty="0" err="1" smtClean="0">
                <a:solidFill>
                  <a:schemeClr val="tx1"/>
                </a:solidFill>
              </a:rPr>
              <a:t>Author‘s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name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Google Shape;79;p2"/>
          <p:cNvSpPr txBox="1"/>
          <p:nvPr/>
        </p:nvSpPr>
        <p:spPr>
          <a:xfrm>
            <a:off x="251999" y="920830"/>
            <a:ext cx="8726995" cy="3545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1. Employment / Leadership </a:t>
            </a:r>
            <a:r>
              <a:rPr lang="en-US" sz="1400" b="0" i="0" u="none" strike="noStrike" cap="none" dirty="0" smtClean="0">
                <a:ea typeface="Arial"/>
                <a:cs typeface="Arial"/>
                <a:sym typeface="Arial"/>
              </a:rPr>
              <a:t>Position	</a:t>
            </a:r>
            <a:r>
              <a:rPr lang="en-US" sz="1400" dirty="0" smtClean="0">
                <a:ea typeface="Arial"/>
                <a:cs typeface="Arial"/>
                <a:sym typeface="Arial"/>
              </a:rPr>
              <a:t>(</a:t>
            </a:r>
            <a:r>
              <a:rPr lang="en-GB" sz="1400" dirty="0"/>
              <a:t>WRITE HERE - if none, please write “none”)</a:t>
            </a:r>
            <a:endParaRPr lang="en-GB" sz="1400" dirty="0">
              <a:ea typeface="Arial"/>
              <a:cs typeface="Arial"/>
              <a:sym typeface="Arial"/>
            </a:endParaRPr>
          </a:p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 smtClean="0">
                <a:ea typeface="Arial"/>
                <a:cs typeface="Arial"/>
                <a:sym typeface="Arial"/>
              </a:rPr>
              <a:t>2</a:t>
            </a: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. Advisory Role </a:t>
            </a:r>
            <a:r>
              <a:rPr lang="en-US" sz="1400" b="0" i="0" u="none" strike="noStrike" cap="none" dirty="0" smtClean="0">
                <a:ea typeface="Arial"/>
                <a:cs typeface="Arial"/>
                <a:sym typeface="Arial"/>
              </a:rPr>
              <a:t>			(</a:t>
            </a:r>
            <a:r>
              <a:rPr lang="en-GB" sz="1400" dirty="0" smtClean="0"/>
              <a:t>WRITE </a:t>
            </a:r>
            <a:r>
              <a:rPr lang="en-GB" sz="1400" dirty="0"/>
              <a:t>HERE - if none, please write “none</a:t>
            </a:r>
            <a:r>
              <a:rPr lang="en-GB" sz="1400" dirty="0" smtClean="0"/>
              <a:t>”)</a:t>
            </a:r>
            <a:endParaRPr sz="1400" b="0" i="0" u="none" strike="noStrike" cap="none" dirty="0">
              <a:ea typeface="Arial"/>
              <a:cs typeface="Arial"/>
              <a:sym typeface="Arial"/>
            </a:endParaRPr>
          </a:p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3. Stock Ownership	</a:t>
            </a:r>
            <a:r>
              <a:rPr lang="en-US" sz="1400" b="0" i="0" u="none" strike="noStrike" cap="none" dirty="0" smtClean="0">
                <a:ea typeface="Arial"/>
                <a:cs typeface="Arial"/>
                <a:sym typeface="Arial"/>
              </a:rPr>
              <a:t>		(</a:t>
            </a:r>
            <a:r>
              <a:rPr lang="en-GB" sz="1400" dirty="0" smtClean="0"/>
              <a:t>WRITE </a:t>
            </a:r>
            <a:r>
              <a:rPr lang="en-GB" sz="1400" dirty="0"/>
              <a:t>HERE - if none, please write “none</a:t>
            </a:r>
            <a:r>
              <a:rPr lang="en-GB" sz="1400" dirty="0" smtClean="0"/>
              <a:t>”)</a:t>
            </a: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	</a:t>
            </a:r>
            <a:endParaRPr sz="1400" b="0" i="0" u="none" strike="noStrike" cap="none" dirty="0">
              <a:ea typeface="Arial"/>
              <a:cs typeface="Arial"/>
              <a:sym typeface="Arial"/>
            </a:endParaRPr>
          </a:p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4. Honoraria 			</a:t>
            </a:r>
            <a:r>
              <a:rPr lang="en-US" sz="1400" dirty="0" smtClean="0">
                <a:ea typeface="Arial"/>
                <a:cs typeface="Arial"/>
                <a:sym typeface="Arial"/>
              </a:rPr>
              <a:t>(</a:t>
            </a:r>
            <a:r>
              <a:rPr lang="en-GB" sz="1400" dirty="0"/>
              <a:t>WRITE HERE - if none, please write “none</a:t>
            </a:r>
            <a:r>
              <a:rPr lang="en-GB" sz="1400" dirty="0" smtClean="0"/>
              <a:t>”)</a:t>
            </a:r>
            <a:endParaRPr sz="1400" b="0" i="0" u="none" strike="noStrike" cap="none" dirty="0">
              <a:ea typeface="Arial"/>
              <a:cs typeface="Arial"/>
              <a:sym typeface="Arial"/>
            </a:endParaRPr>
          </a:p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5. Financing of Scientific Research </a:t>
            </a:r>
            <a:r>
              <a:rPr lang="en-US" sz="1400" b="0" i="0" u="none" strike="noStrike" cap="none" dirty="0" smtClean="0">
                <a:ea typeface="Arial"/>
                <a:cs typeface="Arial"/>
                <a:sym typeface="Arial"/>
              </a:rPr>
              <a:t>	(</a:t>
            </a:r>
            <a:r>
              <a:rPr lang="en-GB" sz="1400" dirty="0" smtClean="0"/>
              <a:t>WRITE </a:t>
            </a:r>
            <a:r>
              <a:rPr lang="en-GB" sz="1400" dirty="0"/>
              <a:t>HERE - if none, please write “none</a:t>
            </a:r>
            <a:r>
              <a:rPr lang="en-GB" sz="1400" dirty="0" smtClean="0"/>
              <a:t>”)</a:t>
            </a: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	</a:t>
            </a:r>
            <a:endParaRPr sz="1400" b="0" i="0" u="none" strike="noStrike" cap="none" dirty="0">
              <a:ea typeface="Arial"/>
              <a:cs typeface="Arial"/>
              <a:sym typeface="Arial"/>
            </a:endParaRPr>
          </a:p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6. Expert Testimony 	</a:t>
            </a:r>
            <a:r>
              <a:rPr lang="en-US" sz="1400" b="0" i="0" u="none" strike="noStrike" cap="none" dirty="0" smtClean="0">
                <a:ea typeface="Arial"/>
                <a:cs typeface="Arial"/>
                <a:sym typeface="Arial"/>
              </a:rPr>
              <a:t>		</a:t>
            </a:r>
            <a:r>
              <a:rPr lang="en-US" sz="1400" dirty="0">
                <a:ea typeface="Arial"/>
                <a:cs typeface="Arial"/>
                <a:sym typeface="Arial"/>
              </a:rPr>
              <a:t>(</a:t>
            </a:r>
            <a:r>
              <a:rPr lang="en-GB" sz="1400" dirty="0"/>
              <a:t>WRITE HERE - if none, please write “none</a:t>
            </a:r>
            <a:r>
              <a:rPr lang="en-GB" sz="1400" dirty="0" smtClean="0"/>
              <a:t>”)</a:t>
            </a:r>
            <a:endParaRPr sz="1400" b="0" i="0" u="none" strike="noStrike" cap="none" dirty="0">
              <a:ea typeface="Arial"/>
              <a:cs typeface="Arial"/>
              <a:sym typeface="Arial"/>
            </a:endParaRPr>
          </a:p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7. Other Financial Relationships </a:t>
            </a:r>
            <a:r>
              <a:rPr lang="en-US" sz="1800" b="0" i="0" u="none" strike="noStrike" cap="none" dirty="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1800" b="0" i="0" u="none" strike="noStrike" cap="none" dirty="0" smtClean="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1400" dirty="0">
                <a:ea typeface="Arial"/>
                <a:cs typeface="Arial"/>
                <a:sym typeface="Arial"/>
              </a:rPr>
              <a:t>(</a:t>
            </a:r>
            <a:r>
              <a:rPr lang="en-GB" sz="1400" dirty="0"/>
              <a:t>WRITE HERE - if none, please write “none</a:t>
            </a:r>
            <a:r>
              <a:rPr lang="en-GB" sz="1400" dirty="0" smtClean="0"/>
              <a:t>”)</a:t>
            </a:r>
            <a:endParaRPr lang="en-GB" sz="1400" dirty="0"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467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2000" y="100748"/>
            <a:ext cx="8640000" cy="492443"/>
          </a:xfrm>
        </p:spPr>
        <p:txBody>
          <a:bodyPr/>
          <a:lstStyle/>
          <a:p>
            <a:r>
              <a:rPr lang="de-DE" sz="3200" b="1" dirty="0" smtClean="0">
                <a:solidFill>
                  <a:srgbClr val="EF7A31"/>
                </a:solidFill>
              </a:rPr>
              <a:t>Title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252000" y="625642"/>
            <a:ext cx="8640000" cy="366106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7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85"/>
          <a:stretch/>
        </p:blipFill>
        <p:spPr>
          <a:xfrm>
            <a:off x="-473899" y="-29029"/>
            <a:ext cx="9879155" cy="10261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33323" y="2194326"/>
            <a:ext cx="2931987" cy="492443"/>
          </a:xfrm>
        </p:spPr>
        <p:txBody>
          <a:bodyPr/>
          <a:lstStyle/>
          <a:p>
            <a:pPr algn="ctr"/>
            <a:r>
              <a:rPr lang="de-DE" sz="3200" b="1" dirty="0" err="1">
                <a:solidFill>
                  <a:srgbClr val="EF7A31"/>
                </a:solidFill>
              </a:rPr>
              <a:t>Thank</a:t>
            </a:r>
            <a:r>
              <a:rPr lang="de-DE" sz="3200" b="1" dirty="0">
                <a:solidFill>
                  <a:srgbClr val="EF7A31"/>
                </a:solidFill>
              </a:rPr>
              <a:t> </a:t>
            </a:r>
            <a:r>
              <a:rPr lang="de-DE" sz="3200" b="1" dirty="0" err="1">
                <a:solidFill>
                  <a:srgbClr val="EF7A31"/>
                </a:solidFill>
              </a:rPr>
              <a:t>You</a:t>
            </a:r>
            <a:endParaRPr lang="en-GB" sz="3200" b="1" dirty="0">
              <a:solidFill>
                <a:srgbClr val="EF7A31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DCDEEE8-3B55-4518-8B2A-6D53AA778E82}" type="slidenum">
              <a:rPr lang="de-DE" smtClean="0"/>
              <a:pPr/>
              <a:t>4</a:t>
            </a:fld>
            <a:r>
              <a:rPr lang="de-DE" smtClean="0"/>
              <a:t> 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13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KF_PPT_16zu9_2012 07 25">
  <a:themeElements>
    <a:clrScheme name="UKF_Farben_PPT">
      <a:dk1>
        <a:srgbClr val="4B4B4B"/>
      </a:dk1>
      <a:lt1>
        <a:srgbClr val="FFFFFF"/>
      </a:lt1>
      <a:dk2>
        <a:srgbClr val="C8C8C8"/>
      </a:dk2>
      <a:lt2>
        <a:srgbClr val="FFFFFF"/>
      </a:lt2>
      <a:accent1>
        <a:srgbClr val="C8C8C8"/>
      </a:accent1>
      <a:accent2>
        <a:srgbClr val="767778"/>
      </a:accent2>
      <a:accent3>
        <a:srgbClr val="004B96"/>
      </a:accent3>
      <a:accent4>
        <a:srgbClr val="73AF55"/>
      </a:accent4>
      <a:accent5>
        <a:srgbClr val="F5AF32"/>
      </a:accent5>
      <a:accent6>
        <a:srgbClr val="BE0028"/>
      </a:accent6>
      <a:hlink>
        <a:srgbClr val="BE0028"/>
      </a:hlink>
      <a:folHlink>
        <a:srgbClr val="004B96"/>
      </a:folHlink>
    </a:clrScheme>
    <a:fontScheme name="UKF_Schrif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UKF_PPT_16zu9_2012 07 25</Template>
  <TotalTime>0</TotalTime>
  <Words>169</Words>
  <Application>Microsoft Office PowerPoint</Application>
  <PresentationFormat>Bildschirmpräsentation (16:9)</PresentationFormat>
  <Paragraphs>17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Symbol</vt:lpstr>
      <vt:lpstr>UKF_PPT_16zu9_2012 07 25</vt:lpstr>
      <vt:lpstr>Title:</vt:lpstr>
      <vt:lpstr>Disclosure of Potential Conflicts of Interest </vt:lpstr>
      <vt:lpstr>Title</vt:lpstr>
      <vt:lpstr>Thank You</vt:lpstr>
    </vt:vector>
  </TitlesOfParts>
  <Company>Uniklinik Freiburg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Dr. Ingvild Arpe</dc:creator>
  <cp:lastModifiedBy>Axel Gebert</cp:lastModifiedBy>
  <cp:revision>25</cp:revision>
  <dcterms:created xsi:type="dcterms:W3CDTF">2012-07-31T08:41:17Z</dcterms:created>
  <dcterms:modified xsi:type="dcterms:W3CDTF">2025-07-11T11:10:52Z</dcterms:modified>
</cp:coreProperties>
</file>